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6" r:id="rId2"/>
  </p:sldMasterIdLst>
  <p:notesMasterIdLst>
    <p:notesMasterId r:id="rId20"/>
  </p:notesMasterIdLst>
  <p:handoutMasterIdLst>
    <p:handoutMasterId r:id="rId21"/>
  </p:handoutMasterIdLst>
  <p:sldIdLst>
    <p:sldId id="265" r:id="rId3"/>
    <p:sldId id="415" r:id="rId4"/>
    <p:sldId id="271" r:id="rId5"/>
    <p:sldId id="272" r:id="rId6"/>
    <p:sldId id="419" r:id="rId7"/>
    <p:sldId id="337" r:id="rId8"/>
    <p:sldId id="420" r:id="rId9"/>
    <p:sldId id="418" r:id="rId10"/>
    <p:sldId id="273" r:id="rId11"/>
    <p:sldId id="422" r:id="rId12"/>
    <p:sldId id="423" r:id="rId13"/>
    <p:sldId id="424" r:id="rId14"/>
    <p:sldId id="425" r:id="rId15"/>
    <p:sldId id="339" r:id="rId16"/>
    <p:sldId id="416" r:id="rId17"/>
    <p:sldId id="417" r:id="rId18"/>
    <p:sldId id="351" r:id="rId1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57" autoAdjust="0"/>
    <p:restoredTop sz="94886" autoAdjust="0"/>
  </p:normalViewPr>
  <p:slideViewPr>
    <p:cSldViewPr>
      <p:cViewPr varScale="1">
        <p:scale>
          <a:sx n="87" d="100"/>
          <a:sy n="87" d="100"/>
        </p:scale>
        <p:origin x="-198" y="-8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-281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782E98-532A-4938-A56F-410BB14AD403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B8D552-5E79-4AB5-97FE-121F8C2345F3}">
      <dgm:prSet phldrT="[Text]"/>
      <dgm:spPr/>
      <dgm:t>
        <a:bodyPr/>
        <a:lstStyle/>
        <a:p>
          <a:r>
            <a:rPr lang="en-US" smtClean="0"/>
            <a:t>15CSE301 – Theory course </a:t>
          </a:r>
          <a:endParaRPr lang="en-US"/>
        </a:p>
      </dgm:t>
    </dgm:pt>
    <dgm:pt modelId="{566DFA89-9B5B-4F8A-8EA7-B03EBCDCF656}" type="parTrans" cxnId="{158055DC-58B8-4B5E-AB74-605CCD0AF07D}">
      <dgm:prSet/>
      <dgm:spPr/>
      <dgm:t>
        <a:bodyPr/>
        <a:lstStyle/>
        <a:p>
          <a:endParaRPr lang="en-US"/>
        </a:p>
      </dgm:t>
    </dgm:pt>
    <dgm:pt modelId="{57943F8A-ACBE-4255-8B1A-6622EA09CEDA}" type="sibTrans" cxnId="{158055DC-58B8-4B5E-AB74-605CCD0AF07D}">
      <dgm:prSet/>
      <dgm:spPr/>
      <dgm:t>
        <a:bodyPr/>
        <a:lstStyle/>
        <a:p>
          <a:endParaRPr lang="en-US"/>
        </a:p>
      </dgm:t>
    </dgm:pt>
    <dgm:pt modelId="{2E780BEC-405D-43FD-B3C7-4C9C0D7FD228}">
      <dgm:prSet/>
      <dgm:spPr/>
      <dgm:t>
        <a:bodyPr/>
        <a:lstStyle/>
        <a:p>
          <a:r>
            <a:rPr lang="en-US" dirty="0" smtClean="0"/>
            <a:t>15CSE381 COA Lab </a:t>
          </a:r>
          <a:endParaRPr lang="en-US" dirty="0"/>
        </a:p>
      </dgm:t>
    </dgm:pt>
    <dgm:pt modelId="{E6EB97D5-617F-4546-A7A1-27DBBFFB7169}" type="parTrans" cxnId="{B566325D-0BA9-408C-8AEC-3A14F78038E3}">
      <dgm:prSet/>
      <dgm:spPr/>
      <dgm:t>
        <a:bodyPr/>
        <a:lstStyle/>
        <a:p>
          <a:endParaRPr lang="en-US"/>
        </a:p>
      </dgm:t>
    </dgm:pt>
    <dgm:pt modelId="{DEAC68BC-04A6-42CB-9AFC-9384525849C0}" type="sibTrans" cxnId="{B566325D-0BA9-408C-8AEC-3A14F78038E3}">
      <dgm:prSet/>
      <dgm:spPr/>
      <dgm:t>
        <a:bodyPr/>
        <a:lstStyle/>
        <a:p>
          <a:endParaRPr lang="en-US"/>
        </a:p>
      </dgm:t>
    </dgm:pt>
    <dgm:pt modelId="{8464CF1F-5882-4743-925F-F3DF1BA83D72}" type="pres">
      <dgm:prSet presAssocID="{AB782E98-532A-4938-A56F-410BB14AD40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F16232-50DC-4985-8E2A-21AC3AEC3A60}" type="pres">
      <dgm:prSet presAssocID="{E5B8D552-5E79-4AB5-97FE-121F8C2345F3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EC8A42-33F5-45AD-8958-54B90323A36D}" type="pres">
      <dgm:prSet presAssocID="{57943F8A-ACBE-4255-8B1A-6622EA09CEDA}" presName="sibTrans" presStyleCnt="0"/>
      <dgm:spPr/>
    </dgm:pt>
    <dgm:pt modelId="{DEDAC605-382F-4B2F-AE37-5C5D1BB997C0}" type="pres">
      <dgm:prSet presAssocID="{2E780BEC-405D-43FD-B3C7-4C9C0D7FD228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2B4FACF-A3BB-4C5B-8C5F-3E32D82AEDAA}" type="presOf" srcId="{2E780BEC-405D-43FD-B3C7-4C9C0D7FD228}" destId="{DEDAC605-382F-4B2F-AE37-5C5D1BB997C0}" srcOrd="0" destOrd="0" presId="urn:microsoft.com/office/officeart/2005/8/layout/default"/>
    <dgm:cxn modelId="{48263A54-2E2B-4888-BC25-D440C091DE89}" type="presOf" srcId="{AB782E98-532A-4938-A56F-410BB14AD403}" destId="{8464CF1F-5882-4743-925F-F3DF1BA83D72}" srcOrd="0" destOrd="0" presId="urn:microsoft.com/office/officeart/2005/8/layout/default"/>
    <dgm:cxn modelId="{158055DC-58B8-4B5E-AB74-605CCD0AF07D}" srcId="{AB782E98-532A-4938-A56F-410BB14AD403}" destId="{E5B8D552-5E79-4AB5-97FE-121F8C2345F3}" srcOrd="0" destOrd="0" parTransId="{566DFA89-9B5B-4F8A-8EA7-B03EBCDCF656}" sibTransId="{57943F8A-ACBE-4255-8B1A-6622EA09CEDA}"/>
    <dgm:cxn modelId="{33DF42BC-98DB-4504-AAE4-3ECFAFC823B6}" type="presOf" srcId="{E5B8D552-5E79-4AB5-97FE-121F8C2345F3}" destId="{2BF16232-50DC-4985-8E2A-21AC3AEC3A60}" srcOrd="0" destOrd="0" presId="urn:microsoft.com/office/officeart/2005/8/layout/default"/>
    <dgm:cxn modelId="{B566325D-0BA9-408C-8AEC-3A14F78038E3}" srcId="{AB782E98-532A-4938-A56F-410BB14AD403}" destId="{2E780BEC-405D-43FD-B3C7-4C9C0D7FD228}" srcOrd="1" destOrd="0" parTransId="{E6EB97D5-617F-4546-A7A1-27DBBFFB7169}" sibTransId="{DEAC68BC-04A6-42CB-9AFC-9384525849C0}"/>
    <dgm:cxn modelId="{A0108095-2396-42BB-8E99-25E7A4359811}" type="presParOf" srcId="{8464CF1F-5882-4743-925F-F3DF1BA83D72}" destId="{2BF16232-50DC-4985-8E2A-21AC3AEC3A60}" srcOrd="0" destOrd="0" presId="urn:microsoft.com/office/officeart/2005/8/layout/default"/>
    <dgm:cxn modelId="{733C452A-9429-4DCF-B571-2E66C13FF5D9}" type="presParOf" srcId="{8464CF1F-5882-4743-925F-F3DF1BA83D72}" destId="{83EC8A42-33F5-45AD-8958-54B90323A36D}" srcOrd="1" destOrd="0" presId="urn:microsoft.com/office/officeart/2005/8/layout/default"/>
    <dgm:cxn modelId="{DE8E2ACF-FDEA-4B8A-8FE1-F5BEBF567DC3}" type="presParOf" srcId="{8464CF1F-5882-4743-925F-F3DF1BA83D72}" destId="{DEDAC605-382F-4B2F-AE37-5C5D1BB997C0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F16232-50DC-4985-8E2A-21AC3AEC3A60}">
      <dsp:nvSpPr>
        <dsp:cNvPr id="0" name=""/>
        <dsp:cNvSpPr/>
      </dsp:nvSpPr>
      <dsp:spPr>
        <a:xfrm>
          <a:off x="1339" y="696274"/>
          <a:ext cx="5222355" cy="31334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smtClean="0"/>
            <a:t>15CSE301 – Theory course </a:t>
          </a:r>
          <a:endParaRPr lang="en-US" sz="6500" kern="1200"/>
        </a:p>
      </dsp:txBody>
      <dsp:txXfrm>
        <a:off x="1339" y="696274"/>
        <a:ext cx="5222355" cy="3133413"/>
      </dsp:txXfrm>
    </dsp:sp>
    <dsp:sp modelId="{DEDAC605-382F-4B2F-AE37-5C5D1BB997C0}">
      <dsp:nvSpPr>
        <dsp:cNvPr id="0" name=""/>
        <dsp:cNvSpPr/>
      </dsp:nvSpPr>
      <dsp:spPr>
        <a:xfrm>
          <a:off x="5745930" y="696274"/>
          <a:ext cx="5222355" cy="31334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15CSE381 COA Lab </a:t>
          </a:r>
          <a:endParaRPr lang="en-US" sz="6500" kern="1200" dirty="0"/>
        </a:p>
      </dsp:txBody>
      <dsp:txXfrm>
        <a:off x="5745930" y="696274"/>
        <a:ext cx="5222355" cy="31334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DCDC0-B218-4AB4-BC3D-5BDA95A4B4A4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6CCD48-A15D-4990-8CF9-9D885E3A5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0391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gif>
</file>

<file path=ppt/media/image14.png>
</file>

<file path=ppt/media/image15.jpeg>
</file>

<file path=ppt/media/image16.jpeg>
</file>

<file path=ppt/media/image17.jpeg>
</file>

<file path=ppt/media/image18.tiff>
</file>

<file path=ppt/media/image19.jpeg>
</file>

<file path=ppt/media/image2.png>
</file>

<file path=ppt/media/image20.png>
</file>

<file path=ppt/media/image21.png>
</file>

<file path=ppt/media/image2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AFD17-03A8-4AA5-B1E2-757E14898930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DB796-275C-4F7F-B285-1DB096A83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323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DB796-275C-4F7F-B285-1DB096A83F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4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218723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3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1258464" y="1857658"/>
            <a:ext cx="6298036" cy="1482442"/>
          </a:xfrm>
          <a:prstGeom prst="rect">
            <a:avLst/>
          </a:prstGeom>
          <a:ln algn="ctr"/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4398" b="1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258464" y="3429000"/>
            <a:ext cx="5479648" cy="723098"/>
          </a:xfrm>
          <a:prstGeom prst="rect">
            <a:avLst/>
          </a:prstGeom>
          <a:ln algn="ctr"/>
        </p:spPr>
        <p:txBody>
          <a:bodyPr lIns="0" tIns="0" rIns="0" bIns="0" anchor="ctr" anchorCtr="0"/>
          <a:lstStyle>
            <a:lvl1pPr marL="0" indent="0">
              <a:buClrTx/>
              <a:buFontTx/>
              <a:buNone/>
              <a:defRPr sz="2398" i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Subtitle Goes Here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67998" y="55526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67998" y="6195812"/>
            <a:ext cx="5391150" cy="327457"/>
          </a:xfrm>
        </p:spPr>
        <p:txBody>
          <a:bodyPr anchor="t">
            <a:no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67998" y="58701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1547504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377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1"/>
            <a:ext cx="6060417" cy="5853113"/>
          </a:xfrm>
        </p:spPr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 sz="2800">
                <a:latin typeface="Arial" pitchFamily="34" charset="0"/>
                <a:cs typeface="Arial" pitchFamily="34" charset="0"/>
              </a:defRPr>
            </a:lvl2pPr>
            <a:lvl3pPr>
              <a:defRPr sz="2400">
                <a:latin typeface="Arial" pitchFamily="34" charset="0"/>
                <a:cs typeface="Arial" pitchFamily="34" charset="0"/>
              </a:defRPr>
            </a:lvl3pPr>
            <a:lvl4pPr>
              <a:defRPr sz="2000">
                <a:latin typeface="Arial" pitchFamily="34" charset="0"/>
                <a:cs typeface="Arial" pitchFamily="34" charset="0"/>
              </a:defRPr>
            </a:lvl4pPr>
            <a:lvl5pPr>
              <a:defRPr sz="2000">
                <a:latin typeface="Arial" pitchFamily="34" charset="0"/>
                <a:cs typeface="Arial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6328A8D-614A-44EF-A066-E2F3F64FF356}" type="datetime1">
              <a:rPr lang="en-US" smtClean="0"/>
              <a:pPr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357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FCED70F-6504-40F5-8AA3-DE8EBCFD984D}" type="datetime1">
              <a:rPr lang="en-US" smtClean="0"/>
              <a:pPr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54521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D03ABDF7-39F1-4BFB-A13F-6F2E2041B568}" type="datetime1">
              <a:rPr lang="en-US" smtClean="0"/>
              <a:pPr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33824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9853823" cy="5851525"/>
          </a:xfrm>
        </p:spPr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6294D1-DF86-4991-BA8F-3305AA15E5FF}" type="datetime1">
              <a:rPr lang="en-US" smtClean="0"/>
              <a:pPr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1886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295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78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2576"/>
            <a:ext cx="2423616" cy="363542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 bwMode="auto">
          <a:xfrm>
            <a:off x="1979612" y="4219724"/>
            <a:ext cx="56388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r">
              <a:spcBef>
                <a:spcPts val="0"/>
              </a:spcBef>
              <a:buSzTx/>
            </a:pPr>
            <a:r>
              <a:rPr lang="en-US" sz="2800" i="0" dirty="0" smtClean="0">
                <a:latin typeface="Arial" pitchFamily="34" charset="0"/>
                <a:cs typeface="Arial" pitchFamily="34" charset="0"/>
              </a:rPr>
              <a:t>Dr Ganesh </a:t>
            </a:r>
            <a:r>
              <a:rPr lang="en-US" sz="2800" i="0" dirty="0" err="1" smtClean="0">
                <a:latin typeface="Arial" pitchFamily="34" charset="0"/>
                <a:cs typeface="Arial" pitchFamily="34" charset="0"/>
              </a:rPr>
              <a:t>Neelakanta</a:t>
            </a:r>
            <a:r>
              <a:rPr lang="en-US" sz="2800" i="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2800" i="0" dirty="0" err="1" smtClean="0">
                <a:latin typeface="Arial" pitchFamily="34" charset="0"/>
                <a:cs typeface="Arial" pitchFamily="34" charset="0"/>
              </a:rPr>
              <a:t>Iyer</a:t>
            </a:r>
            <a:endParaRPr lang="en-US" sz="2800" i="0" dirty="0" smtClean="0">
              <a:latin typeface="Arial" pitchFamily="34" charset="0"/>
              <a:cs typeface="Arial" pitchFamily="34" charset="0"/>
            </a:endParaRPr>
          </a:p>
          <a:p>
            <a:pPr algn="r">
              <a:spcBef>
                <a:spcPts val="0"/>
              </a:spcBef>
              <a:buSzTx/>
            </a:pPr>
            <a:endParaRPr lang="en-US" sz="2800" i="0" dirty="0" smtClean="0">
              <a:latin typeface="Arial" pitchFamily="34" charset="0"/>
              <a:cs typeface="Arial" pitchFamily="34" charset="0"/>
            </a:endParaRPr>
          </a:p>
          <a:p>
            <a:pPr algn="r">
              <a:spcBef>
                <a:spcPts val="0"/>
              </a:spcBef>
              <a:buSzTx/>
            </a:pPr>
            <a:r>
              <a:rPr lang="en-US" sz="2800" i="0" dirty="0" smtClean="0">
                <a:latin typeface="Arial" pitchFamily="34" charset="0"/>
                <a:cs typeface="Arial" pitchFamily="34" charset="0"/>
              </a:rPr>
              <a:t>ni_amrita@progress.com</a:t>
            </a:r>
            <a:endParaRPr lang="en-US" sz="2800" i="0" dirty="0">
              <a:latin typeface="Arial" pitchFamily="34" charset="0"/>
              <a:cs typeface="Arial" pitchFamily="34" charset="0"/>
            </a:endParaRPr>
          </a:p>
          <a:p>
            <a:pPr algn="r">
              <a:spcBef>
                <a:spcPts val="0"/>
              </a:spcBef>
              <a:buSzTx/>
            </a:pPr>
            <a:r>
              <a:rPr lang="en-US" sz="2800" i="0" dirty="0">
                <a:latin typeface="Arial" pitchFamily="34" charset="0"/>
                <a:cs typeface="Arial" pitchFamily="34" charset="0"/>
              </a:rPr>
              <a:t>ganesh.vigneswara@gmail.com </a:t>
            </a:r>
          </a:p>
        </p:txBody>
      </p:sp>
      <p:pic>
        <p:nvPicPr>
          <p:cNvPr id="8" name="Picture 4" descr="Image result for thank you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612" y="1143000"/>
            <a:ext cx="3867891" cy="273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012" y="152400"/>
            <a:ext cx="2820821" cy="2820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05075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218723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3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1258464" y="1857658"/>
            <a:ext cx="6298036" cy="1482442"/>
          </a:xfrm>
          <a:prstGeom prst="rect">
            <a:avLst/>
          </a:prstGeom>
          <a:ln algn="ctr"/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4398" b="1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258464" y="3429000"/>
            <a:ext cx="5479648" cy="723098"/>
          </a:xfrm>
          <a:prstGeom prst="rect">
            <a:avLst/>
          </a:prstGeom>
          <a:ln algn="ctr"/>
        </p:spPr>
        <p:txBody>
          <a:bodyPr lIns="0" tIns="0" rIns="0" bIns="0" anchor="ctr" anchorCtr="0"/>
          <a:lstStyle>
            <a:lvl1pPr marL="0" indent="0">
              <a:buClrTx/>
              <a:buFontTx/>
              <a:buNone/>
              <a:defRPr sz="2398" i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Subtitle Goes Here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67998" y="55526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67998" y="6195812"/>
            <a:ext cx="5391150" cy="327457"/>
          </a:xfrm>
        </p:spPr>
        <p:txBody>
          <a:bodyPr anchor="t">
            <a:no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67998" y="58701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  <p:pic>
        <p:nvPicPr>
          <p:cNvPr id="2" name="Picture 2" descr="C:\Users\ni_ganesh\Pictures\152810210538383279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212" y="-228600"/>
            <a:ext cx="3749142" cy="187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8723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7709954-28B3-4283-B2DC-1D2E6DE995B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AutoShape 2" descr="Image result for amrita logo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0803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7709954-28B3-4283-B2DC-1D2E6DE995B9}" type="datetime1">
              <a:rPr lang="en-US" smtClean="0"/>
              <a:pPr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AutoShape 2" descr="Image result for amrita logo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7085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9416B4E-D5A4-4AB9-B102-3A2FDFA1328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012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73034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045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012" y="1600200"/>
            <a:ext cx="54864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9212" y="1600200"/>
            <a:ext cx="5486399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5698FB-27BF-4C47-983F-CA7FB5BC760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55793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807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DC94FE6-B913-4D1C-A206-493B5CB56A1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94903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0569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F210AB6-92B5-418A-B188-09ABB327D03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87240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ackground texture design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989"/>
          <a:stretch/>
        </p:blipFill>
        <p:spPr bwMode="auto">
          <a:xfrm>
            <a:off x="-2" y="14130"/>
            <a:ext cx="12188825" cy="685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384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Picture 18" descr="Image result for background texture design elephant body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355" y="7936"/>
            <a:ext cx="12206179" cy="686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6918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 texture design peacock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57" t="9738" r="257" b="9738"/>
          <a:stretch/>
        </p:blipFill>
        <p:spPr bwMode="auto">
          <a:xfrm>
            <a:off x="-30491" y="-4795"/>
            <a:ext cx="12219316" cy="688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5377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28015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1"/>
            <a:ext cx="6060417" cy="5853113"/>
          </a:xfrm>
        </p:spPr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 sz="2800">
                <a:latin typeface="Arial" pitchFamily="34" charset="0"/>
                <a:cs typeface="Arial" pitchFamily="34" charset="0"/>
              </a:defRPr>
            </a:lvl2pPr>
            <a:lvl3pPr>
              <a:defRPr sz="2400">
                <a:latin typeface="Arial" pitchFamily="34" charset="0"/>
                <a:cs typeface="Arial" pitchFamily="34" charset="0"/>
              </a:defRPr>
            </a:lvl3pPr>
            <a:lvl4pPr>
              <a:defRPr sz="2000">
                <a:latin typeface="Arial" pitchFamily="34" charset="0"/>
                <a:cs typeface="Arial" pitchFamily="34" charset="0"/>
              </a:defRPr>
            </a:lvl4pPr>
            <a:lvl5pPr>
              <a:defRPr sz="2000">
                <a:latin typeface="Arial" pitchFamily="34" charset="0"/>
                <a:cs typeface="Arial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6328A8D-614A-44EF-A066-E2F3F64FF3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62723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FCED70F-6504-40F5-8AA3-DE8EBCFD984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315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9416B4E-D5A4-4AB9-B102-3A2FDFA13286}" type="datetime1">
              <a:rPr lang="en-US" smtClean="0"/>
              <a:pPr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012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61371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D03ABDF7-39F1-4BFB-A13F-6F2E2041B56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47289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9853823" cy="5851525"/>
          </a:xfrm>
        </p:spPr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6294D1-DF86-4991-BA8F-3305AA15E5F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04648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5777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411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2576"/>
            <a:ext cx="2423616" cy="363542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 bwMode="auto">
          <a:xfrm>
            <a:off x="1979612" y="4219724"/>
            <a:ext cx="56388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dirty="0" smtClean="0">
                <a:solidFill>
                  <a:prstClr val="black"/>
                </a:solidFill>
                <a:cs typeface="Arial" pitchFamily="34" charset="0"/>
              </a:rPr>
              <a:t>Dr Ganesh </a:t>
            </a:r>
            <a:r>
              <a:rPr lang="en-US" sz="2800" dirty="0" err="1" smtClean="0">
                <a:solidFill>
                  <a:prstClr val="black"/>
                </a:solidFill>
                <a:cs typeface="Arial" pitchFamily="34" charset="0"/>
              </a:rPr>
              <a:t>Neelakanta</a:t>
            </a:r>
            <a:r>
              <a:rPr lang="en-US" sz="2800" dirty="0" smtClean="0">
                <a:solidFill>
                  <a:prstClr val="black"/>
                </a:solidFill>
                <a:cs typeface="Arial" pitchFamily="34" charset="0"/>
              </a:rPr>
              <a:t> </a:t>
            </a:r>
            <a:r>
              <a:rPr lang="en-US" sz="2800" dirty="0" err="1" smtClean="0">
                <a:solidFill>
                  <a:prstClr val="black"/>
                </a:solidFill>
                <a:cs typeface="Arial" pitchFamily="34" charset="0"/>
              </a:rPr>
              <a:t>Iyer</a:t>
            </a:r>
            <a:endParaRPr lang="en-US" sz="2800" dirty="0" smtClean="0">
              <a:solidFill>
                <a:prstClr val="black"/>
              </a:solidFill>
              <a:cs typeface="Arial" pitchFamily="34" charset="0"/>
            </a:endParaRPr>
          </a:p>
          <a:p>
            <a:pPr algn="r"/>
            <a:endParaRPr lang="en-US" sz="2800" dirty="0" smtClean="0">
              <a:solidFill>
                <a:prstClr val="black"/>
              </a:solidFill>
              <a:cs typeface="Arial" pitchFamily="34" charset="0"/>
            </a:endParaRPr>
          </a:p>
          <a:p>
            <a:pPr algn="r"/>
            <a:r>
              <a:rPr lang="en-US" sz="2800" dirty="0" smtClean="0">
                <a:solidFill>
                  <a:prstClr val="black"/>
                </a:solidFill>
                <a:cs typeface="Arial" pitchFamily="34" charset="0"/>
              </a:rPr>
              <a:t>ni_amrita@cb.amrita.edu</a:t>
            </a:r>
            <a:endParaRPr lang="en-US" sz="2800" dirty="0">
              <a:solidFill>
                <a:prstClr val="black"/>
              </a:solidFill>
              <a:cs typeface="Arial" pitchFamily="34" charset="0"/>
            </a:endParaRPr>
          </a:p>
          <a:p>
            <a:pPr algn="r"/>
            <a:r>
              <a:rPr lang="en-US" sz="2800" dirty="0">
                <a:solidFill>
                  <a:prstClr val="black"/>
                </a:solidFill>
                <a:cs typeface="Arial" pitchFamily="34" charset="0"/>
              </a:rPr>
              <a:t>ganesh.vigneswara@gmail.com </a:t>
            </a:r>
          </a:p>
        </p:txBody>
      </p:sp>
      <p:pic>
        <p:nvPicPr>
          <p:cNvPr id="8" name="Picture 4" descr="Image result for thank you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612" y="1143000"/>
            <a:ext cx="3867891" cy="273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012" y="152400"/>
            <a:ext cx="2820821" cy="2820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0680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045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012" y="1600200"/>
            <a:ext cx="54864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9212" y="1600200"/>
            <a:ext cx="5486399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5698FB-27BF-4C47-983F-CA7FB5BC7607}" type="datetime1">
              <a:rPr lang="en-US" smtClean="0"/>
              <a:pPr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6088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807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DC94FE6-B913-4D1C-A206-493B5CB56A1B}" type="datetime1">
              <a:rPr lang="en-US" smtClean="0"/>
              <a:pPr/>
              <a:t>6/4/2019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375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0569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F210AB6-92B5-418A-B188-09ABB327D03A}" type="datetime1">
              <a:rPr lang="en-US" smtClean="0"/>
              <a:pPr/>
              <a:t>6/4/2019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5194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ackground texture design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989"/>
          <a:stretch/>
        </p:blipFill>
        <p:spPr bwMode="auto">
          <a:xfrm>
            <a:off x="-2" y="14130"/>
            <a:ext cx="12188825" cy="685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25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Picture 18" descr="Image result for background texture design elephant body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355" y="7936"/>
            <a:ext cx="12206179" cy="686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03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 texture design peacock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57" t="9738" r="257" b="9738"/>
          <a:stretch/>
        </p:blipFill>
        <p:spPr bwMode="auto">
          <a:xfrm>
            <a:off x="-30491" y="-4795"/>
            <a:ext cx="12219316" cy="688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409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64BA5-1061-408E-8942-1F8E01A62DEC}" type="datetime1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/>
              <a:t>Dr</a:t>
            </a:r>
            <a:r>
              <a:rPr lang="en-US" dirty="0" smtClean="0"/>
              <a:t> Ganesh </a:t>
            </a:r>
            <a:r>
              <a:rPr lang="en-US" dirty="0" err="1" smtClean="0"/>
              <a:t>Neelakanta</a:t>
            </a:r>
            <a:r>
              <a:rPr lang="en-US" dirty="0" smtClean="0"/>
              <a:t> </a:t>
            </a:r>
            <a:r>
              <a:rPr lang="en-US" dirty="0" err="1" smtClean="0"/>
              <a:t>Iyer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DB6DB-7499-4228-9BC0-66809057D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558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3" r:id="rId7"/>
    <p:sldLayoutId id="2147483664" r:id="rId8"/>
    <p:sldLayoutId id="2147483665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1" r:id="rId15"/>
    <p:sldLayoutId id="2147483662" r:id="rId16"/>
    <p:sldLayoutId id="2147483660" r:id="rId17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64BA5-1061-408E-8942-1F8E01A62DE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6/4/2019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 smtClean="0">
                <a:solidFill>
                  <a:prstClr val="black">
                    <a:tint val="75000"/>
                  </a:prstClr>
                </a:solidFill>
              </a:rPr>
              <a:t>Dr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 Ganesh </a:t>
            </a:r>
            <a:r>
              <a:rPr lang="en-US" dirty="0" err="1" smtClean="0">
                <a:solidFill>
                  <a:prstClr val="black">
                    <a:tint val="75000"/>
                  </a:prstClr>
                </a:solidFill>
              </a:rPr>
              <a:t>Neelakanta</a:t>
            </a: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 </a:t>
            </a:r>
            <a:r>
              <a:rPr lang="en-US" dirty="0" err="1" smtClean="0">
                <a:solidFill>
                  <a:prstClr val="black">
                    <a:tint val="75000"/>
                  </a:prstClr>
                </a:solidFill>
              </a:rPr>
              <a:t>Iyer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980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bleyer.org/icarus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13" Type="http://schemas.openxmlformats.org/officeDocument/2006/relationships/image" Target="../media/image20.pn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12" Type="http://schemas.openxmlformats.org/officeDocument/2006/relationships/image" Target="../media/image1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11" Type="http://schemas.openxmlformats.org/officeDocument/2006/relationships/hyperlink" Target="http://ganeshniyer.com/" TargetMode="External"/><Relationship Id="rId5" Type="http://schemas.openxmlformats.org/officeDocument/2006/relationships/image" Target="../media/image13.gif"/><Relationship Id="rId10" Type="http://schemas.openxmlformats.org/officeDocument/2006/relationships/image" Target="../media/image18.tiff"/><Relationship Id="rId4" Type="http://schemas.openxmlformats.org/officeDocument/2006/relationships/image" Target="../media/image12.jpeg"/><Relationship Id="rId9" Type="http://schemas.openxmlformats.org/officeDocument/2006/relationships/image" Target="../media/image17.jpeg"/><Relationship Id="rId1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258464" y="1857658"/>
            <a:ext cx="9865148" cy="148244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15CSE301 </a:t>
            </a:r>
            <a:br>
              <a:rPr lang="en-US" dirty="0" smtClean="0"/>
            </a:br>
            <a:r>
              <a:rPr lang="en-US" dirty="0" smtClean="0"/>
              <a:t>Computer Organization and Architecture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Lecture 1</a:t>
            </a:r>
          </a:p>
          <a:p>
            <a:r>
              <a:rPr lang="en-US" dirty="0" smtClean="0"/>
              <a:t>Course Introduction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Dr</a:t>
            </a:r>
            <a:r>
              <a:rPr lang="en-US" dirty="0" smtClean="0"/>
              <a:t> Ganesh </a:t>
            </a:r>
            <a:r>
              <a:rPr lang="en-US" dirty="0" err="1" smtClean="0"/>
              <a:t>Neelakanta</a:t>
            </a:r>
            <a:r>
              <a:rPr lang="en-US" dirty="0" smtClean="0"/>
              <a:t> </a:t>
            </a:r>
            <a:r>
              <a:rPr lang="en-US" dirty="0" err="1" smtClean="0"/>
              <a:t>Iyer</a:t>
            </a:r>
            <a:r>
              <a:rPr lang="en-US" dirty="0"/>
              <a:t>	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Amrita </a:t>
            </a:r>
            <a:r>
              <a:rPr lang="en-US" dirty="0" err="1" smtClean="0"/>
              <a:t>Vishwa</a:t>
            </a:r>
            <a:r>
              <a:rPr lang="en-US" dirty="0" smtClean="0"/>
              <a:t> </a:t>
            </a:r>
            <a:r>
              <a:rPr lang="en-US" dirty="0" err="1" smtClean="0"/>
              <a:t>Vidyapeetham</a:t>
            </a:r>
            <a:r>
              <a:rPr lang="en-US" dirty="0" smtClean="0"/>
              <a:t>, Coimbatore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Associate Professor, </a:t>
            </a:r>
            <a:r>
              <a:rPr lang="en-US" dirty="0" err="1" smtClean="0"/>
              <a:t>Dept</a:t>
            </a:r>
            <a:r>
              <a:rPr lang="en-US" dirty="0" smtClean="0"/>
              <a:t> of Computer Science and </a:t>
            </a:r>
            <a:r>
              <a:rPr lang="en-US" dirty="0" err="1" smtClean="0"/>
              <a:t>Engg</a:t>
            </a:r>
            <a:endParaRPr lang="en-US" dirty="0"/>
          </a:p>
        </p:txBody>
      </p:sp>
      <p:pic>
        <p:nvPicPr>
          <p:cNvPr id="1026" name="Picture 2" descr="C:\Users\ni_ganesh\Pictures\15281021053838327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012" y="-304800"/>
            <a:ext cx="3901456" cy="1951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4437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15CSE381 – COA 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Digital Circuits and Systems, you learnt working with hardware design </a:t>
            </a:r>
          </a:p>
          <a:p>
            <a:r>
              <a:rPr lang="en-US" dirty="0" smtClean="0"/>
              <a:t>Design and experiment using real hardware is fun and exciting but at times it is expensive and time consuming</a:t>
            </a:r>
          </a:p>
          <a:p>
            <a:r>
              <a:rPr lang="en-US" dirty="0" smtClean="0"/>
              <a:t>Here, you will learn how hardware design can be simulated using software </a:t>
            </a:r>
          </a:p>
          <a:p>
            <a:pPr lvl="1"/>
            <a:r>
              <a:rPr lang="en-US" dirty="0" smtClean="0"/>
              <a:t>Design is easier</a:t>
            </a:r>
          </a:p>
          <a:p>
            <a:pPr lvl="1"/>
            <a:r>
              <a:rPr lang="en-US" dirty="0" smtClean="0"/>
              <a:t>No fear of hardware damage</a:t>
            </a:r>
          </a:p>
          <a:p>
            <a:pPr lvl="1"/>
            <a:r>
              <a:rPr lang="en-US" dirty="0" smtClean="0"/>
              <a:t>Less Expensive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973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15CSE381 – COA 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Verilog </a:t>
            </a:r>
            <a:r>
              <a:rPr lang="en-US" dirty="0" smtClean="0"/>
              <a:t>HDL </a:t>
            </a:r>
            <a:r>
              <a:rPr lang="en-US" dirty="0"/>
              <a:t>is a hardware description language used to design and document electronic </a:t>
            </a:r>
            <a:r>
              <a:rPr lang="en-US" dirty="0" smtClean="0"/>
              <a:t>systems</a:t>
            </a:r>
          </a:p>
          <a:p>
            <a:r>
              <a:rPr lang="en-US" dirty="0" smtClean="0"/>
              <a:t>Verilog </a:t>
            </a:r>
            <a:r>
              <a:rPr lang="en-US" dirty="0"/>
              <a:t>HDL allows designers to design at various levels of </a:t>
            </a:r>
            <a:r>
              <a:rPr lang="en-US" dirty="0" smtClean="0"/>
              <a:t>abstraction</a:t>
            </a:r>
          </a:p>
          <a:p>
            <a:r>
              <a:rPr lang="en-US" dirty="0"/>
              <a:t>Applied to electronic design, Verilog is intended to be used for verification through simulation, for timing analysis, for test analysis (testability analysis and fault grading) and for logic synthesis.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43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15CSE381 – COA 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600201"/>
            <a:ext cx="4875371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Icarus Verilog is a free compiler implementation for the IEEE-1364 Verilog hardware description </a:t>
            </a:r>
            <a:r>
              <a:rPr lang="en-US" dirty="0" smtClean="0"/>
              <a:t>language</a:t>
            </a:r>
          </a:p>
          <a:p>
            <a:r>
              <a:rPr lang="en-US" dirty="0">
                <a:hlinkClick r:id="rId2"/>
              </a:rPr>
              <a:t>http://bleyer.org/icarus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We will use this to simulate hardware design in our lab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170612" y="1611086"/>
            <a:ext cx="4876800" cy="4247317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/* A simple and gate</a:t>
            </a:r>
          </a:p>
          <a:p>
            <a:r>
              <a:rPr lang="en-US" dirty="0"/>
              <a:t>File: 1_and.v              */</a:t>
            </a:r>
          </a:p>
          <a:p>
            <a:endParaRPr lang="en-US" dirty="0"/>
          </a:p>
          <a:p>
            <a:r>
              <a:rPr lang="en-US" dirty="0"/>
              <a:t>module </a:t>
            </a:r>
            <a:r>
              <a:rPr lang="en-US" dirty="0" err="1"/>
              <a:t>andgate</a:t>
            </a:r>
            <a:r>
              <a:rPr lang="en-US" dirty="0"/>
              <a:t> (a, b, y);</a:t>
            </a:r>
          </a:p>
          <a:p>
            <a:r>
              <a:rPr lang="en-US" dirty="0"/>
              <a:t>input a, b;</a:t>
            </a:r>
          </a:p>
          <a:p>
            <a:r>
              <a:rPr lang="en-US" dirty="0"/>
              <a:t>output y;</a:t>
            </a:r>
          </a:p>
          <a:p>
            <a:endParaRPr lang="en-US" dirty="0"/>
          </a:p>
          <a:p>
            <a:r>
              <a:rPr lang="en-US" dirty="0"/>
              <a:t>// using data flow abstraction </a:t>
            </a:r>
          </a:p>
          <a:p>
            <a:r>
              <a:rPr lang="en-US" dirty="0"/>
              <a:t>assign y = a &amp; b;</a:t>
            </a:r>
          </a:p>
          <a:p>
            <a:endParaRPr lang="en-US" dirty="0"/>
          </a:p>
          <a:p>
            <a:r>
              <a:rPr lang="en-US" dirty="0"/>
              <a:t>//using gate level abstraction</a:t>
            </a:r>
          </a:p>
          <a:p>
            <a:r>
              <a:rPr lang="en-US" dirty="0"/>
              <a:t>//and a1(</a:t>
            </a:r>
            <a:r>
              <a:rPr lang="en-US" dirty="0" err="1"/>
              <a:t>y,a,b</a:t>
            </a:r>
            <a:r>
              <a:rPr lang="en-US" dirty="0"/>
              <a:t>);</a:t>
            </a:r>
          </a:p>
          <a:p>
            <a:endParaRPr lang="en-US" dirty="0"/>
          </a:p>
          <a:p>
            <a:r>
              <a:rPr lang="en-US" dirty="0"/>
              <a:t>//run either gate level or data flow level code</a:t>
            </a:r>
          </a:p>
          <a:p>
            <a:r>
              <a:rPr lang="en-US" dirty="0" err="1"/>
              <a:t>endmodule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222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pattern for 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80% CA (P1, P2, Lab evaluations, Case study)</a:t>
            </a:r>
          </a:p>
          <a:p>
            <a:r>
              <a:rPr lang="en-US" dirty="0" smtClean="0"/>
              <a:t>20% End </a:t>
            </a:r>
            <a:r>
              <a:rPr lang="en-US" dirty="0" err="1" smtClean="0"/>
              <a:t>Sem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771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and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Classes </a:t>
            </a:r>
          </a:p>
          <a:p>
            <a:pPr lvl="1"/>
            <a:r>
              <a:rPr lang="en-US" dirty="0" smtClean="0"/>
              <a:t>Monday 	1210-1300 	@ A104</a:t>
            </a:r>
          </a:p>
          <a:p>
            <a:pPr lvl="1"/>
            <a:r>
              <a:rPr lang="en-US" dirty="0" smtClean="0"/>
              <a:t>Tuesday 	0930-1020 @ A203</a:t>
            </a:r>
          </a:p>
          <a:p>
            <a:pPr lvl="1"/>
            <a:r>
              <a:rPr lang="en-US" dirty="0" smtClean="0"/>
              <a:t>Friday 	1350-1440	@ A104</a:t>
            </a:r>
          </a:p>
          <a:p>
            <a:r>
              <a:rPr lang="en-US" dirty="0" smtClean="0"/>
              <a:t>Lab</a:t>
            </a:r>
          </a:p>
          <a:p>
            <a:pPr lvl="1"/>
            <a:r>
              <a:rPr lang="en-US" dirty="0" smtClean="0"/>
              <a:t>Friday 	0840-1110	@ ABII, CPLab4</a:t>
            </a:r>
          </a:p>
          <a:p>
            <a:r>
              <a:rPr lang="en-US" dirty="0" smtClean="0"/>
              <a:t>Office Hours</a:t>
            </a:r>
          </a:p>
          <a:p>
            <a:pPr lvl="1"/>
            <a:r>
              <a:rPr lang="en-US" dirty="0" smtClean="0"/>
              <a:t>Monday 1120-1210 @ My office (GF 3</a:t>
            </a:r>
            <a:r>
              <a:rPr lang="en-US" baseline="30000" dirty="0" smtClean="0"/>
              <a:t>rd</a:t>
            </a:r>
            <a:r>
              <a:rPr lang="en-US" dirty="0" smtClean="0"/>
              <a:t> Office room)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0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 of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Lets have a COA </a:t>
            </a:r>
            <a:r>
              <a:rPr lang="en-US" dirty="0" err="1" smtClean="0"/>
              <a:t>Whatssap</a:t>
            </a:r>
            <a:r>
              <a:rPr lang="en-US" dirty="0" smtClean="0"/>
              <a:t> group for all COA communication</a:t>
            </a:r>
          </a:p>
          <a:p>
            <a:r>
              <a:rPr lang="en-US" dirty="0" smtClean="0"/>
              <a:t>Any course matter you wish to discuss with me, please use office hours unless the matter is very urgent</a:t>
            </a:r>
          </a:p>
          <a:p>
            <a:pPr lvl="1"/>
            <a:r>
              <a:rPr lang="en-US" dirty="0"/>
              <a:t>Office Hours</a:t>
            </a:r>
          </a:p>
          <a:p>
            <a:pPr lvl="2"/>
            <a:r>
              <a:rPr lang="en-US" dirty="0"/>
              <a:t>Monday 1120-1210 @ My office (GF 3</a:t>
            </a:r>
            <a:r>
              <a:rPr lang="en-US" baseline="30000" dirty="0"/>
              <a:t>rd</a:t>
            </a:r>
            <a:r>
              <a:rPr lang="en-US" dirty="0"/>
              <a:t> Office </a:t>
            </a:r>
            <a:r>
              <a:rPr lang="en-US" dirty="0" smtClean="0"/>
              <a:t>room</a:t>
            </a:r>
            <a:r>
              <a:rPr lang="en-US" dirty="0"/>
              <a:t>)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95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Points to follow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Maintain two note books</a:t>
            </a:r>
          </a:p>
          <a:p>
            <a:pPr lvl="1"/>
            <a:r>
              <a:rPr lang="en-US" dirty="0" smtClean="0"/>
              <a:t>One for theory notes – Lots of problems to be worked out in the class and note book is essential</a:t>
            </a:r>
          </a:p>
          <a:p>
            <a:pPr lvl="1"/>
            <a:r>
              <a:rPr lang="en-US" dirty="0" smtClean="0"/>
              <a:t>One for Lab observation </a:t>
            </a:r>
          </a:p>
          <a:p>
            <a:pPr lvl="1"/>
            <a:r>
              <a:rPr lang="en-US" dirty="0" smtClean="0"/>
              <a:t>You may wish to write lab matters in the book directly or write them on a word document, print it and paste it in the book</a:t>
            </a:r>
          </a:p>
          <a:p>
            <a:r>
              <a:rPr lang="en-US" dirty="0" smtClean="0"/>
              <a:t>Keep a copy of the text book handy (e-copy is sufficient) and ensure you read the text book well</a:t>
            </a:r>
          </a:p>
          <a:p>
            <a:pPr lvl="2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18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75612" y="4622494"/>
            <a:ext cx="3730625" cy="139730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Office </a:t>
            </a:r>
            <a:r>
              <a:rPr lang="en-US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Hours</a:t>
            </a:r>
          </a:p>
          <a:p>
            <a:pPr marL="742950" lvl="1" indent="-285750">
              <a:spcBef>
                <a:spcPct val="20000"/>
              </a:spcBef>
              <a:buFont typeface="Arial" pitchFamily="34" charset="0"/>
              <a:buChar char="–"/>
            </a:pPr>
            <a:r>
              <a:rPr lang="en-US" sz="24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Monday 1120-1210  @ My </a:t>
            </a:r>
            <a:r>
              <a:rPr lang="en-US" sz="24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office</a:t>
            </a:r>
            <a:endParaRPr lang="en-US" sz="2400" dirty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29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1927" y="4388093"/>
            <a:ext cx="7226898" cy="2459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0" y="33338"/>
            <a:ext cx="2611438" cy="59055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About Me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67"/>
          <a:stretch/>
        </p:blipFill>
        <p:spPr>
          <a:xfrm>
            <a:off x="5119393" y="4712228"/>
            <a:ext cx="1646313" cy="17622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77" b="9662"/>
          <a:stretch/>
        </p:blipFill>
        <p:spPr>
          <a:xfrm>
            <a:off x="10378441" y="4774435"/>
            <a:ext cx="1645626" cy="1694579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68"/>
          <a:stretch/>
        </p:blipFill>
        <p:spPr bwMode="auto">
          <a:xfrm>
            <a:off x="6877112" y="4712228"/>
            <a:ext cx="1665606" cy="1784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31B6E91E-3C1B-4C50-B72F-DD59211A24C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46"/>
          <a:stretch/>
        </p:blipFill>
        <p:spPr>
          <a:xfrm>
            <a:off x="8636233" y="4712410"/>
            <a:ext cx="1640893" cy="1764595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5007395" y="2275"/>
            <a:ext cx="7181430" cy="4244495"/>
            <a:chOff x="5007395" y="2275"/>
            <a:chExt cx="7181430" cy="4244495"/>
          </a:xfrm>
        </p:grpSpPr>
        <p:grpSp>
          <p:nvGrpSpPr>
            <p:cNvPr id="2" name="Group 35"/>
            <p:cNvGrpSpPr/>
            <p:nvPr/>
          </p:nvGrpSpPr>
          <p:grpSpPr>
            <a:xfrm>
              <a:off x="5007395" y="2275"/>
              <a:ext cx="7181430" cy="4244495"/>
              <a:chOff x="4376981" y="-689132"/>
              <a:chExt cx="7532411" cy="4244495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4376981" y="-689132"/>
                <a:ext cx="7532411" cy="32470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80975" indent="-180975">
                  <a:spcBef>
                    <a:spcPts val="900"/>
                  </a:spcBef>
                  <a:buClr>
                    <a:srgbClr val="FF4E00"/>
                  </a:buClr>
                  <a:buFont typeface="Arial" charset="0"/>
                  <a:buChar char="•"/>
                </a:pPr>
                <a:r>
                  <a:rPr lang="en-US" sz="2000" dirty="0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Associate Professor, Amrita </a:t>
                </a:r>
                <a:r>
                  <a:rPr lang="en-US" sz="2000" dirty="0" err="1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Vishwa</a:t>
                </a:r>
                <a:r>
                  <a:rPr lang="en-US" sz="2000" dirty="0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 Vidyapeetham</a:t>
                </a:r>
              </a:p>
              <a:p>
                <a:pPr marL="180975" indent="-180975">
                  <a:spcBef>
                    <a:spcPts val="900"/>
                  </a:spcBef>
                  <a:buClr>
                    <a:srgbClr val="FF4E00"/>
                  </a:buClr>
                  <a:buFont typeface="Arial" charset="0"/>
                  <a:buChar char="•"/>
                </a:pPr>
                <a:r>
                  <a:rPr lang="en-US" sz="2000" dirty="0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Masters &amp; PhD from National University of Singapore (NUS)</a:t>
                </a:r>
              </a:p>
              <a:p>
                <a:pPr marL="180975" indent="-180975">
                  <a:spcBef>
                    <a:spcPts val="900"/>
                  </a:spcBef>
                  <a:buClr>
                    <a:srgbClr val="FF4E00"/>
                  </a:buClr>
                  <a:buFont typeface="Arial" charset="0"/>
                  <a:buChar char="•"/>
                </a:pPr>
                <a:r>
                  <a:rPr lang="en-US" sz="2000" dirty="0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Several years in Industry/Academia</a:t>
                </a:r>
              </a:p>
              <a:p>
                <a:pPr marL="180975" indent="-180975">
                  <a:spcBef>
                    <a:spcPts val="900"/>
                  </a:spcBef>
                  <a:buClr>
                    <a:srgbClr val="FF4E00"/>
                  </a:buClr>
                  <a:buFont typeface="Arial" charset="0"/>
                  <a:buChar char="•"/>
                </a:pPr>
                <a:r>
                  <a:rPr lang="en-US" sz="2000" dirty="0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Architect, Manager, Technology Evangelist, Visiting Faculty</a:t>
                </a:r>
              </a:p>
              <a:p>
                <a:pPr marL="180975" indent="-180975">
                  <a:spcBef>
                    <a:spcPts val="900"/>
                  </a:spcBef>
                  <a:buClr>
                    <a:srgbClr val="FF4E00"/>
                  </a:buClr>
                  <a:buFont typeface="Arial" charset="0"/>
                  <a:buChar char="•"/>
                </a:pPr>
                <a:r>
                  <a:rPr lang="en-US" sz="2000" dirty="0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Talks/workshops in USA, Europe, Australia, Asia</a:t>
                </a:r>
              </a:p>
              <a:p>
                <a:pPr marL="180975" lvl="0" indent="-180975">
                  <a:spcBef>
                    <a:spcPts val="900"/>
                  </a:spcBef>
                  <a:buClr>
                    <a:srgbClr val="FF4E00"/>
                  </a:buClr>
                  <a:buFont typeface="Arial" charset="0"/>
                  <a:buChar char="•"/>
                </a:pPr>
                <a:r>
                  <a:rPr lang="en-US" sz="2000" dirty="0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Cloud/Edge Computing, </a:t>
                </a:r>
                <a:r>
                  <a:rPr lang="en-US" sz="2000" dirty="0" err="1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IoT</a:t>
                </a:r>
                <a:r>
                  <a:rPr lang="en-US" sz="2000" dirty="0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, Software Engineering, Game Theory, Machine Learning</a:t>
                </a:r>
              </a:p>
              <a:p>
                <a:pPr marL="180975" lvl="0" indent="-180975">
                  <a:spcBef>
                    <a:spcPts val="900"/>
                  </a:spcBef>
                  <a:buClr>
                    <a:srgbClr val="FF4E00"/>
                  </a:buClr>
                  <a:buFont typeface="Arial" charset="0"/>
                  <a:buChar char="•"/>
                </a:pPr>
                <a:r>
                  <a:rPr lang="en-US" sz="2000" dirty="0" err="1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Kathakali</a:t>
                </a:r>
                <a:r>
                  <a:rPr lang="en-US" sz="2000" dirty="0">
                    <a:solidFill>
                      <a:srgbClr val="000000"/>
                    </a:solidFill>
                    <a:latin typeface="Arial" pitchFamily="34" charset="0"/>
                    <a:cs typeface="Arial" pitchFamily="34" charset="0"/>
                  </a:rPr>
                  <a:t> Artist, Composer, Speaker, Traveler, Photographer</a:t>
                </a:r>
              </a:p>
            </p:txBody>
          </p:sp>
          <p:grpSp>
            <p:nvGrpSpPr>
              <p:cNvPr id="3" name="Group 10"/>
              <p:cNvGrpSpPr/>
              <p:nvPr/>
            </p:nvGrpSpPr>
            <p:grpSpPr>
              <a:xfrm>
                <a:off x="4639199" y="2984600"/>
                <a:ext cx="4156167" cy="570763"/>
                <a:chOff x="5725877" y="3673707"/>
                <a:chExt cx="4156167" cy="570763"/>
              </a:xfrm>
            </p:grpSpPr>
            <p:sp>
              <p:nvSpPr>
                <p:cNvPr id="8" name="Rectangle 7"/>
                <p:cNvSpPr/>
                <p:nvPr/>
              </p:nvSpPr>
              <p:spPr>
                <a:xfrm>
                  <a:off x="7438746" y="3782805"/>
                  <a:ext cx="2443298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i="0" dirty="0">
                      <a:solidFill>
                        <a:srgbClr val="FF4E00"/>
                      </a:solidFill>
                    </a:rPr>
                    <a:t>GANESHNIYER</a:t>
                  </a:r>
                  <a:endParaRPr lang="en-US" b="1" dirty="0">
                    <a:solidFill>
                      <a:srgbClr val="FF4E00"/>
                    </a:solidFill>
                  </a:endParaRPr>
                </a:p>
              </p:txBody>
            </p:sp>
            <p:pic>
              <p:nvPicPr>
                <p:cNvPr id="24580" name="Picture 4" descr="http://www.visionsinternational.biz/assets/images/Twitter-T-Logo1.jpg"/>
                <p:cNvPicPr>
                  <a:picLocks noChangeAspect="1" noChangeArrowheads="1"/>
                </p:cNvPicPr>
                <p:nvPr/>
              </p:nvPicPr>
              <p:blipFill>
                <a:blip r:embed="rId8" cstate="print"/>
                <a:srcRect/>
                <a:stretch>
                  <a:fillRect/>
                </a:stretch>
              </p:blipFill>
              <p:spPr bwMode="auto">
                <a:xfrm>
                  <a:off x="6282470" y="3717363"/>
                  <a:ext cx="512023" cy="468794"/>
                </a:xfrm>
                <a:prstGeom prst="rect">
                  <a:avLst/>
                </a:prstGeom>
                <a:noFill/>
              </p:spPr>
            </p:pic>
            <p:pic>
              <p:nvPicPr>
                <p:cNvPr id="24582" name="Picture 6" descr="http://www.experian.com/blogs/small-business-matters/wp-content/uploads/2011/11/linkedin_logo.jpg"/>
                <p:cNvPicPr>
                  <a:picLocks noChangeAspect="1" noChangeArrowheads="1"/>
                </p:cNvPicPr>
                <p:nvPr/>
              </p:nvPicPr>
              <p:blipFill>
                <a:blip r:embed="rId9" cstate="print"/>
                <a:srcRect/>
                <a:stretch>
                  <a:fillRect/>
                </a:stretch>
              </p:blipFill>
              <p:spPr bwMode="auto">
                <a:xfrm>
                  <a:off x="5725877" y="3673707"/>
                  <a:ext cx="500124" cy="530434"/>
                </a:xfrm>
                <a:prstGeom prst="rect">
                  <a:avLst/>
                </a:prstGeom>
                <a:noFill/>
              </p:spPr>
            </p:pic>
          </p:grpSp>
        </p:grp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81822" y="3713370"/>
              <a:ext cx="463222" cy="463222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8904207" y="3713370"/>
              <a:ext cx="30607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spcBef>
                  <a:spcPts val="900"/>
                </a:spcBef>
                <a:buClr>
                  <a:srgbClr val="FF4E00"/>
                </a:buClr>
              </a:pPr>
              <a:r>
                <a:rPr lang="en-US" sz="2000" b="1" dirty="0">
                  <a:solidFill>
                    <a:schemeClr val="tx1">
                      <a:lumMod val="50000"/>
                    </a:schemeClr>
                  </a:solidFill>
                  <a:latin typeface="Arial" pitchFamily="34" charset="0"/>
                  <a:cs typeface="Arial" pitchFamily="34" charset="0"/>
                  <a:hlinkClick r:id="rId11"/>
                </a:rPr>
                <a:t>http://ganeshniyer.com</a:t>
              </a:r>
              <a:r>
                <a:rPr lang="en-US" sz="2000" b="1" dirty="0">
                  <a:solidFill>
                    <a:schemeClr val="tx1">
                      <a:lumMod val="50000"/>
                    </a:schemeClr>
                  </a:solidFill>
                  <a:latin typeface="Arial" pitchFamily="34" charset="0"/>
                  <a:cs typeface="Arial" pitchFamily="34" charset="0"/>
                </a:rPr>
                <a:t> </a:t>
              </a:r>
              <a:endParaRPr lang="en-US" sz="2000" b="1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-10886" y="0"/>
            <a:ext cx="5027578" cy="6858000"/>
            <a:chOff x="0" y="0"/>
            <a:chExt cx="5027578" cy="6858000"/>
          </a:xfrm>
        </p:grpSpPr>
        <p:pic>
          <p:nvPicPr>
            <p:cNvPr id="9" name="Picture 2" descr="D:\Progress-Laptop-Backup-2018\Pictures\IMG_20170908_083029_904.jpg"/>
            <p:cNvPicPr>
              <a:picLocks noChangeAspect="1" noChangeArrowheads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34" r="13093"/>
            <a:stretch/>
          </p:blipFill>
          <p:spPr bwMode="auto">
            <a:xfrm>
              <a:off x="4516" y="131279"/>
              <a:ext cx="5023062" cy="67267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338" name="Picture 2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275"/>
              <a:ext cx="2228850" cy="1809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339" name="Picture 3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2012" y="0"/>
              <a:ext cx="2232025" cy="1825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340" name="Picture 4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95553" y="2275"/>
              <a:ext cx="2232025" cy="1825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901400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the course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course aims at introducing the concept of computer architecture and </a:t>
            </a:r>
            <a:r>
              <a:rPr lang="en-US" dirty="0" smtClean="0"/>
              <a:t>organization</a:t>
            </a:r>
          </a:p>
          <a:p>
            <a:r>
              <a:rPr lang="en-US" dirty="0" smtClean="0"/>
              <a:t>It </a:t>
            </a:r>
            <a:r>
              <a:rPr lang="en-US" dirty="0"/>
              <a:t>involves design aspects, and deals with the current trends in computing </a:t>
            </a:r>
            <a:r>
              <a:rPr lang="en-US" dirty="0" smtClean="0"/>
              <a:t>architecture</a:t>
            </a:r>
          </a:p>
          <a:p>
            <a:r>
              <a:rPr lang="en-US" dirty="0" smtClean="0"/>
              <a:t>System </a:t>
            </a:r>
            <a:r>
              <a:rPr lang="en-US" dirty="0"/>
              <a:t>resources such as memory technology and I/O subsystems needed to achieve proportional increase in performance will also be </a:t>
            </a:r>
            <a:r>
              <a:rPr lang="en-US" dirty="0" smtClean="0"/>
              <a:t>discussed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6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 of delivery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2867211"/>
              </p:ext>
            </p:extLst>
          </p:nvPr>
        </p:nvGraphicFramePr>
        <p:xfrm>
          <a:off x="609600" y="1600200"/>
          <a:ext cx="10969625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111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outcomes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7343104"/>
              </p:ext>
            </p:extLst>
          </p:nvPr>
        </p:nvGraphicFramePr>
        <p:xfrm>
          <a:off x="150812" y="1737584"/>
          <a:ext cx="7239000" cy="4510816"/>
        </p:xfrm>
        <a:graphic>
          <a:graphicData uri="http://schemas.openxmlformats.org/drawingml/2006/table">
            <a:tbl>
              <a:tblPr/>
              <a:tblGrid>
                <a:gridCol w="914400"/>
                <a:gridCol w="5638800"/>
                <a:gridCol w="685800"/>
              </a:tblGrid>
              <a:tr h="52272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 No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Course Outcome Description</a:t>
                      </a:r>
                      <a:endParaRPr lang="en-US" sz="320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BTL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8539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Understand the design principles of Instruction Set Architecture (ISA) by taking MIPS as reference.</a:t>
                      </a:r>
                      <a:endParaRPr lang="en-US" sz="320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L3 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8539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Design, Implementation and Analysis of datapath for instruction execution using Single Clock Cycle</a:t>
                      </a:r>
                      <a:endParaRPr lang="en-US" sz="320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L4</a:t>
                      </a:r>
                      <a:endParaRPr lang="en-US" sz="320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2198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Understand design of instruction execution using Multiple Clock Cycles and Analyze / Evaluate the performance of processors.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L5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8539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Understand Pipelined architecture and Design of 3 and 5 stage pipeline processor in MIPS</a:t>
                      </a:r>
                      <a:endParaRPr lang="en-US" sz="320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L5</a:t>
                      </a:r>
                      <a:endParaRPr lang="en-US" sz="320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5140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Understand the working of Arithmetic and Logic Unit </a:t>
                      </a:r>
                      <a:endParaRPr lang="en-US" sz="320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L3</a:t>
                      </a:r>
                      <a:endParaRPr lang="en-US" sz="320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5140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Understanding the concepts of Memory Organization.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L3</a:t>
                      </a:r>
                      <a:endParaRPr lang="en-US" sz="3200" dirty="0">
                        <a:effectLst/>
                      </a:endParaRPr>
                    </a:p>
                  </a:txBody>
                  <a:tcPr marL="73025" marR="730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303588" y="2346325"/>
            <a:ext cx="121888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7" name="Picture 3" descr="Image result for bloom's taxonom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9167" y="2133600"/>
            <a:ext cx="4699658" cy="345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289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Pre-requisites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</a:t>
            </a:r>
          </a:p>
          <a:p>
            <a:pPr lvl="1"/>
            <a:r>
              <a:rPr lang="en-US" dirty="0" smtClean="0"/>
              <a:t>Remember concepts learnt in Digital Circuits </a:t>
            </a:r>
          </a:p>
          <a:p>
            <a:pPr lvl="1"/>
            <a:r>
              <a:rPr lang="en-US" dirty="0" smtClean="0"/>
              <a:t>Remember concepts learnt in Embedded Systems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3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Tentative Syllabus </a:t>
            </a:r>
            <a:r>
              <a:rPr lang="en-US" dirty="0"/>
              <a:t>O</a:t>
            </a:r>
            <a:r>
              <a:rPr lang="en-US" dirty="0" smtClean="0"/>
              <a:t>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600201"/>
            <a:ext cx="10969943" cy="4876799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dirty="0" smtClean="0"/>
              <a:t>Introduction of </a:t>
            </a:r>
            <a:r>
              <a:rPr lang="en-US" dirty="0"/>
              <a:t>Computing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Processor </a:t>
            </a:r>
            <a:r>
              <a:rPr lang="en-US" dirty="0"/>
              <a:t>Architecture with example as MIPS &amp; Instruction </a:t>
            </a:r>
            <a:r>
              <a:rPr lang="en-US" dirty="0" smtClean="0"/>
              <a:t>Set</a:t>
            </a:r>
          </a:p>
          <a:p>
            <a:pPr lvl="1"/>
            <a:r>
              <a:rPr lang="en-US" dirty="0" smtClean="0"/>
              <a:t>Single </a:t>
            </a:r>
            <a:r>
              <a:rPr lang="en-US" dirty="0"/>
              <a:t>Cycle </a:t>
            </a:r>
            <a:r>
              <a:rPr lang="en-US" dirty="0" err="1"/>
              <a:t>Datapath</a:t>
            </a:r>
            <a:r>
              <a:rPr lang="en-US" dirty="0"/>
              <a:t> </a:t>
            </a:r>
            <a:r>
              <a:rPr lang="en-US" dirty="0" smtClean="0"/>
              <a:t>Design</a:t>
            </a:r>
            <a:endParaRPr lang="en-US" dirty="0"/>
          </a:p>
          <a:p>
            <a:pPr lvl="1"/>
            <a:r>
              <a:rPr lang="en-US" dirty="0"/>
              <a:t>Introduction to </a:t>
            </a:r>
            <a:r>
              <a:rPr lang="en-US" dirty="0" err="1"/>
              <a:t>multicycle</a:t>
            </a:r>
            <a:r>
              <a:rPr lang="en-US" dirty="0"/>
              <a:t> at a </a:t>
            </a:r>
            <a:r>
              <a:rPr lang="en-US" dirty="0" smtClean="0"/>
              <a:t>path</a:t>
            </a:r>
          </a:p>
          <a:p>
            <a:pPr lvl="1"/>
            <a:r>
              <a:rPr lang="en-US" dirty="0" smtClean="0"/>
              <a:t>Performance </a:t>
            </a:r>
            <a:r>
              <a:rPr lang="en-US" dirty="0"/>
              <a:t>of Computing </a:t>
            </a:r>
            <a:r>
              <a:rPr lang="en-US" dirty="0" smtClean="0"/>
              <a:t>system, </a:t>
            </a:r>
            <a:r>
              <a:rPr lang="en-US" dirty="0"/>
              <a:t>Role of performance</a:t>
            </a:r>
            <a:endParaRPr lang="en-US" dirty="0" smtClean="0"/>
          </a:p>
          <a:p>
            <a:pPr lvl="1"/>
            <a:r>
              <a:rPr lang="en-US" dirty="0" smtClean="0"/>
              <a:t>Pipelining Technique</a:t>
            </a:r>
          </a:p>
          <a:p>
            <a:pPr lvl="2"/>
            <a:r>
              <a:rPr lang="en-US" dirty="0" smtClean="0"/>
              <a:t>Design Issues</a:t>
            </a:r>
          </a:p>
          <a:p>
            <a:pPr lvl="2"/>
            <a:r>
              <a:rPr lang="en-US" dirty="0" smtClean="0"/>
              <a:t>Hazards</a:t>
            </a:r>
            <a:r>
              <a:rPr lang="en-US" dirty="0"/>
              <a:t>: Structural Hazards, Data Hazards and Control </a:t>
            </a:r>
            <a:r>
              <a:rPr lang="en-US" dirty="0" smtClean="0"/>
              <a:t>Hazards (Static </a:t>
            </a:r>
            <a:r>
              <a:rPr lang="en-US" dirty="0"/>
              <a:t>Branch Prediction, Dynamic Branch </a:t>
            </a:r>
            <a:r>
              <a:rPr lang="en-US" dirty="0" smtClean="0"/>
              <a:t>Prediction)</a:t>
            </a:r>
            <a:endParaRPr lang="en-US" dirty="0"/>
          </a:p>
          <a:p>
            <a:pPr lvl="1"/>
            <a:r>
              <a:rPr lang="en-US" dirty="0" smtClean="0"/>
              <a:t>Memory Organization</a:t>
            </a:r>
          </a:p>
          <a:p>
            <a:pPr lvl="2"/>
            <a:r>
              <a:rPr lang="en-US" dirty="0" smtClean="0"/>
              <a:t>Introduction</a:t>
            </a:r>
            <a:r>
              <a:rPr lang="en-US" dirty="0"/>
              <a:t>, Cache Memory </a:t>
            </a:r>
            <a:r>
              <a:rPr lang="en-US" dirty="0" smtClean="0"/>
              <a:t>Organization</a:t>
            </a:r>
          </a:p>
          <a:p>
            <a:pPr lvl="1"/>
            <a:r>
              <a:rPr lang="en-US" dirty="0" smtClean="0"/>
              <a:t>Computer Arithmetic</a:t>
            </a:r>
          </a:p>
          <a:p>
            <a:pPr lvl="2"/>
            <a:r>
              <a:rPr lang="en-US" dirty="0" smtClean="0"/>
              <a:t>Binary multiplication and Division</a:t>
            </a:r>
          </a:p>
          <a:p>
            <a:pPr lvl="2"/>
            <a:r>
              <a:rPr lang="en-US" dirty="0" smtClean="0"/>
              <a:t>Floating </a:t>
            </a:r>
            <a:r>
              <a:rPr lang="en-US" dirty="0"/>
              <a:t>Point </a:t>
            </a:r>
            <a:r>
              <a:rPr lang="en-US" dirty="0" smtClean="0"/>
              <a:t>Arithmetic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13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COA Theory - Text 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Patterson</a:t>
            </a:r>
            <a:r>
              <a:rPr lang="en-US" dirty="0"/>
              <a:t>, David A &amp; J L Hennessy, Computer Organization &amp; Design, The Hardware/Software interface  </a:t>
            </a:r>
            <a:r>
              <a:rPr lang="en-US" dirty="0" smtClean="0"/>
              <a:t>Morgan </a:t>
            </a:r>
            <a:r>
              <a:rPr lang="en-US" dirty="0"/>
              <a:t>Kaufmann, </a:t>
            </a:r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Ed</a:t>
            </a:r>
            <a:r>
              <a:rPr lang="en-US" dirty="0"/>
              <a:t>., 2010.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870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Pattern for 15CSE301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0306387"/>
              </p:ext>
            </p:extLst>
          </p:nvPr>
        </p:nvGraphicFramePr>
        <p:xfrm>
          <a:off x="1370012" y="1676400"/>
          <a:ext cx="7848600" cy="41148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527144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57715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762000">
                <a:tc>
                  <a:txBody>
                    <a:bodyPr/>
                    <a:lstStyle/>
                    <a:p>
                      <a:r>
                        <a:rPr lang="en-US" sz="3200" kern="1200" dirty="0" smtClean="0">
                          <a:effectLst/>
                        </a:rPr>
                        <a:t>Evaluation</a:t>
                      </a:r>
                      <a:r>
                        <a:rPr lang="en-US" sz="3200" kern="1200" baseline="0" dirty="0" smtClean="0">
                          <a:effectLst/>
                        </a:rPr>
                        <a:t> mechanism</a:t>
                      </a:r>
                      <a:endParaRPr lang="en-US" sz="32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Weightage 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r>
                        <a:rPr lang="en-US" sz="3200" kern="1200" dirty="0" smtClean="0">
                          <a:effectLst/>
                        </a:rPr>
                        <a:t>Periodical 1</a:t>
                      </a:r>
                      <a:endParaRPr lang="en-US" sz="32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kern="1200" dirty="0" smtClean="0">
                          <a:effectLst/>
                        </a:rPr>
                        <a:t>15%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kern="1200" dirty="0" smtClean="0">
                          <a:effectLst/>
                        </a:rPr>
                        <a:t>Periodical 2</a:t>
                      </a:r>
                      <a:endParaRPr lang="en-US" sz="32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kern="1200" dirty="0" smtClean="0">
                          <a:effectLst/>
                        </a:rPr>
                        <a:t>15%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kern="1200" dirty="0" smtClean="0">
                          <a:effectLst/>
                        </a:rPr>
                        <a:t>Continuous </a:t>
                      </a:r>
                      <a:r>
                        <a:rPr lang="en-US" sz="3200" kern="1200" dirty="0" smtClean="0">
                          <a:effectLst/>
                        </a:rPr>
                        <a:t>Evaluation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(Quiz and Tutorials)</a:t>
                      </a:r>
                      <a:endParaRPr lang="en-US" sz="32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kern="1200" dirty="0" smtClean="0">
                          <a:effectLst/>
                        </a:rPr>
                        <a:t>20%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kern="1200" dirty="0" smtClean="0">
                          <a:effectLst/>
                        </a:rPr>
                        <a:t>End-semester examination</a:t>
                      </a:r>
                      <a:endParaRPr lang="en-US" sz="32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kern="1200" dirty="0" smtClean="0">
                          <a:effectLst/>
                        </a:rPr>
                        <a:t>50%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 Ganesh Neelakanta Iyer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8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neshTemplate">
  <a:themeElements>
    <a:clrScheme name="Custom 1">
      <a:dk1>
        <a:sysClr val="windowText" lastClr="000000"/>
      </a:dk1>
      <a:lt1>
        <a:sysClr val="window" lastClr="FFFFFF"/>
      </a:lt1>
      <a:dk2>
        <a:srgbClr val="0E8E26"/>
      </a:dk2>
      <a:lt2>
        <a:srgbClr val="EEECE1"/>
      </a:lt2>
      <a:accent1>
        <a:srgbClr val="09C77A"/>
      </a:accent1>
      <a:accent2>
        <a:srgbClr val="C0504D"/>
      </a:accent2>
      <a:accent3>
        <a:srgbClr val="0DBBBB"/>
      </a:accent3>
      <a:accent4>
        <a:srgbClr val="8064A2"/>
      </a:accent4>
      <a:accent5>
        <a:srgbClr val="4BACC6"/>
      </a:accent5>
      <a:accent6>
        <a:srgbClr val="F79646"/>
      </a:accent6>
      <a:hlink>
        <a:srgbClr val="5F0060"/>
      </a:hlink>
      <a:folHlink>
        <a:srgbClr val="0DBBB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GaneshTemplate">
  <a:themeElements>
    <a:clrScheme name="Custom 1">
      <a:dk1>
        <a:sysClr val="windowText" lastClr="000000"/>
      </a:dk1>
      <a:lt1>
        <a:sysClr val="window" lastClr="FFFFFF"/>
      </a:lt1>
      <a:dk2>
        <a:srgbClr val="0E8E26"/>
      </a:dk2>
      <a:lt2>
        <a:srgbClr val="EEECE1"/>
      </a:lt2>
      <a:accent1>
        <a:srgbClr val="09C77A"/>
      </a:accent1>
      <a:accent2>
        <a:srgbClr val="C0504D"/>
      </a:accent2>
      <a:accent3>
        <a:srgbClr val="0DBBBB"/>
      </a:accent3>
      <a:accent4>
        <a:srgbClr val="8064A2"/>
      </a:accent4>
      <a:accent5>
        <a:srgbClr val="4BACC6"/>
      </a:accent5>
      <a:accent6>
        <a:srgbClr val="F79646"/>
      </a:accent6>
      <a:hlink>
        <a:srgbClr val="5F0060"/>
      </a:hlink>
      <a:folHlink>
        <a:srgbClr val="0DBBB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GaneshTemplate</Template>
  <TotalTime>13476</TotalTime>
  <Words>844</Words>
  <Application>Microsoft Office PowerPoint</Application>
  <PresentationFormat>Custom</PresentationFormat>
  <Paragraphs>163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GaneshTemplate</vt:lpstr>
      <vt:lpstr>1_GaneshTemplate</vt:lpstr>
      <vt:lpstr>15CSE301  Computer Organization and Architecture</vt:lpstr>
      <vt:lpstr>About Me</vt:lpstr>
      <vt:lpstr>Outline of the course</vt:lpstr>
      <vt:lpstr>Mode of delivery</vt:lpstr>
      <vt:lpstr>Course outcomes</vt:lpstr>
      <vt:lpstr>Pre-requisites</vt:lpstr>
      <vt:lpstr>Tentative Syllabus Outline</vt:lpstr>
      <vt:lpstr>COA Theory - Text Book</vt:lpstr>
      <vt:lpstr>Evaluation Pattern for 15CSE301</vt:lpstr>
      <vt:lpstr>15CSE381 – COA Lab</vt:lpstr>
      <vt:lpstr>15CSE381 – COA Lab</vt:lpstr>
      <vt:lpstr>15CSE381 – COA Lab</vt:lpstr>
      <vt:lpstr>Evaluation pattern for Lab</vt:lpstr>
      <vt:lpstr>Time and Location</vt:lpstr>
      <vt:lpstr>Mode of communication</vt:lpstr>
      <vt:lpstr>Points to follow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15CSE337  Cloud Computing and Services</dc:title>
  <dc:creator>Dr. Ganesh Neelakanta Iyer</dc:creator>
  <cp:lastModifiedBy>Dr. Ganesh Neelakanta Iyer</cp:lastModifiedBy>
  <cp:revision>154</cp:revision>
  <dcterms:created xsi:type="dcterms:W3CDTF">2018-06-04T08:25:54Z</dcterms:created>
  <dcterms:modified xsi:type="dcterms:W3CDTF">2019-06-04T09:56:12Z</dcterms:modified>
</cp:coreProperties>
</file>

<file path=docProps/thumbnail.jpeg>
</file>